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7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73" r:id="rId7"/>
    <p:sldId id="262" r:id="rId8"/>
    <p:sldId id="263" r:id="rId9"/>
    <p:sldId id="278" r:id="rId10"/>
    <p:sldId id="276" r:id="rId11"/>
    <p:sldId id="279" r:id="rId12"/>
    <p:sldId id="277" r:id="rId13"/>
    <p:sldId id="280" r:id="rId14"/>
    <p:sldId id="266" r:id="rId15"/>
    <p:sldId id="267" r:id="rId16"/>
    <p:sldId id="274" r:id="rId17"/>
    <p:sldId id="268" r:id="rId18"/>
    <p:sldId id="269" r:id="rId19"/>
    <p:sldId id="270" r:id="rId20"/>
    <p:sldId id="271" r:id="rId21"/>
    <p:sldId id="275" r:id="rId22"/>
    <p:sldId id="272" r:id="rId23"/>
  </p:sldIdLst>
  <p:sldSz cx="9144000" cy="6858000" type="screen4x3"/>
  <p:notesSz cx="9144000" cy="6858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7981" autoAdjust="0"/>
    <p:restoredTop sz="70108" autoAdjust="0"/>
  </p:normalViewPr>
  <p:slideViewPr>
    <p:cSldViewPr snapToGrid="0">
      <p:cViewPr varScale="1">
        <p:scale>
          <a:sx n="80" d="100"/>
          <a:sy n="80" d="100"/>
        </p:scale>
        <p:origin x="-323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BFF37-FAED-4CA0-85B2-B0ABD0932AA2}" type="datetimeFigureOut">
              <a:rPr lang="zh-TW" altLang="en-US" smtClean="0"/>
              <a:t>2014/10/14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EA533-735E-4D23-A565-0F3ACDD674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7770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BCD28-88AD-4E35-B34E-6FF618EE23CC}" type="datetimeFigureOut">
              <a:rPr lang="zh-TW" altLang="en-US" smtClean="0"/>
              <a:t>2014/10/14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2A85C-756A-45D9-B53B-B638B55687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3155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2A85C-756A-45D9-B53B-B638B556870C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67911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2A85C-756A-45D9-B53B-B638B556870C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07000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2A85C-756A-45D9-B53B-B638B556870C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28019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2A85C-756A-45D9-B53B-B638B556870C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1009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2A85C-756A-45D9-B53B-B638B556870C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44461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2A85C-756A-45D9-B53B-B638B556870C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01470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2A85C-756A-45D9-B53B-B638B556870C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02426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2A85C-756A-45D9-B53B-B638B556870C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86294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2A85C-756A-45D9-B53B-B638B556870C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48378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2A85C-756A-45D9-B53B-B638B556870C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02096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2A85C-756A-45D9-B53B-B638B556870C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7620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2A85C-756A-45D9-B53B-B638B556870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45434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2A85C-756A-45D9-B53B-B638B556870C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07903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2A85C-756A-45D9-B53B-B638B556870C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37390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2A85C-756A-45D9-B53B-B638B556870C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6126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2A85C-756A-45D9-B53B-B638B556870C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2975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2A85C-756A-45D9-B53B-B638B556870C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2582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2A85C-756A-45D9-B53B-B638B556870C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1131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2A85C-756A-45D9-B53B-B638B556870C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7732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2A85C-756A-45D9-B53B-B638B556870C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39664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t"/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2A85C-756A-45D9-B53B-B638B556870C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01124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t"/>
            <a:endParaRPr lang="zh-TW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2A85C-756A-45D9-B53B-B638B556870C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2167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1E67AFF-8788-40C2-93E2-61E738262E55}" type="datetime1">
              <a:rPr lang="zh-TW" altLang="en-US" smtClean="0"/>
              <a:t>2014/10/14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3C51D0E-015A-4D5F-B9C1-7EA5BF91B4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825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C537-CCEF-453B-B1F1-082EA0F35B24}" type="datetime1">
              <a:rPr lang="zh-TW" altLang="en-US" smtClean="0"/>
              <a:t>2014/10/14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1D0E-015A-4D5F-B9C1-7EA5BF91B4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882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3EEDDED-607D-4B7D-8BE7-299B08DC27A9}" type="datetime1">
              <a:rPr lang="zh-TW" altLang="en-US" smtClean="0"/>
              <a:t>2014/10/14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3C51D0E-015A-4D5F-B9C1-7EA5BF91B4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4384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B7A4-BB73-4D46-917A-86F3B3C50B30}" type="datetime1">
              <a:rPr lang="zh-TW" altLang="en-US" smtClean="0"/>
              <a:t>2014/10/14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1D0E-015A-4D5F-B9C1-7EA5BF91B4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7929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3C88A65-EA58-4451-9188-88ED085B52B4}" type="datetime1">
              <a:rPr lang="zh-TW" altLang="en-US" smtClean="0"/>
              <a:t>2014/10/14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3C51D0E-015A-4D5F-B9C1-7EA5BF91B4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9593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CF37-9D04-49B4-B7BA-33F95228CB52}" type="datetime1">
              <a:rPr lang="zh-TW" altLang="en-US" smtClean="0"/>
              <a:t>2014/10/14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1D0E-015A-4D5F-B9C1-7EA5BF91B4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303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E1A6-8C6B-4024-8A6C-57B26A4C9B93}" type="datetime1">
              <a:rPr lang="zh-TW" altLang="en-US" smtClean="0"/>
              <a:t>2014/10/14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1D0E-015A-4D5F-B9C1-7EA5BF91B4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8100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16059-91F6-4CA3-A533-8E6A76680EE0}" type="datetime1">
              <a:rPr lang="zh-TW" altLang="en-US" smtClean="0"/>
              <a:t>2014/10/14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1D0E-015A-4D5F-B9C1-7EA5BF91B4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9343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7CA0-850C-401E-848D-1A8DEF53FEEF}" type="datetime1">
              <a:rPr lang="zh-TW" altLang="en-US" smtClean="0"/>
              <a:t>2014/10/14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1D0E-015A-4D5F-B9C1-7EA5BF91B4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1179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19AA0FB-91FB-4E26-A7EC-F8BA75F1D581}" type="datetime1">
              <a:rPr lang="zh-TW" altLang="en-US" smtClean="0"/>
              <a:t>2014/10/14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3C51D0E-015A-4D5F-B9C1-7EA5BF91B4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7310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0B45-EA0A-4CD3-8478-71C54289BEA1}" type="datetime1">
              <a:rPr lang="zh-TW" altLang="en-US" smtClean="0"/>
              <a:t>2014/10/14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1D0E-015A-4D5F-B9C1-7EA5BF91B4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0251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37F5908-78CC-43E9-87C8-6BF8146D1727}" type="datetime1">
              <a:rPr lang="zh-TW" altLang="en-US" smtClean="0"/>
              <a:t>2014/10/14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3C51D0E-015A-4D5F-B9C1-7EA5BF91B4B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30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8" r:id="rId1"/>
    <p:sldLayoutId id="2147483959" r:id="rId2"/>
    <p:sldLayoutId id="2147483960" r:id="rId3"/>
    <p:sldLayoutId id="2147483961" r:id="rId4"/>
    <p:sldLayoutId id="2147483962" r:id="rId5"/>
    <p:sldLayoutId id="2147483963" r:id="rId6"/>
    <p:sldLayoutId id="2147483964" r:id="rId7"/>
    <p:sldLayoutId id="2147483965" r:id="rId8"/>
    <p:sldLayoutId id="2147483966" r:id="rId9"/>
    <p:sldLayoutId id="2147483967" r:id="rId10"/>
    <p:sldLayoutId id="2147483968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zh-TW" dirty="0"/>
              <a:t>Improving Search Relevance for Short Queries in </a:t>
            </a:r>
            <a:r>
              <a:rPr lang="en-US" altLang="zh-TW" dirty="0" smtClean="0"/>
              <a:t>Community Question </a:t>
            </a:r>
            <a:r>
              <a:rPr lang="en-US" altLang="zh-TW" dirty="0"/>
              <a:t>Answering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81192" y="3334688"/>
            <a:ext cx="7989752" cy="2627701"/>
          </a:xfrm>
        </p:spPr>
        <p:txBody>
          <a:bodyPr/>
          <a:lstStyle/>
          <a:p>
            <a:r>
              <a:rPr lang="en-US" altLang="zh-TW" dirty="0">
                <a:solidFill>
                  <a:schemeClr val="bg1"/>
                </a:solidFill>
              </a:rPr>
              <a:t>Date</a:t>
            </a:r>
            <a:r>
              <a:rPr lang="zh-TW" altLang="en-US" dirty="0">
                <a:solidFill>
                  <a:schemeClr val="bg1"/>
                </a:solidFill>
              </a:rPr>
              <a:t>： </a:t>
            </a:r>
            <a:r>
              <a:rPr lang="en-US" altLang="zh-TW" dirty="0" smtClean="0">
                <a:solidFill>
                  <a:schemeClr val="bg1"/>
                </a:solidFill>
              </a:rPr>
              <a:t>2014/09/25</a:t>
            </a:r>
            <a:endParaRPr lang="en-US" altLang="zh-TW" dirty="0">
              <a:solidFill>
                <a:schemeClr val="bg1"/>
              </a:solidFill>
            </a:endParaRPr>
          </a:p>
          <a:p>
            <a:r>
              <a:rPr lang="en-US" altLang="zh-TW" dirty="0">
                <a:solidFill>
                  <a:schemeClr val="bg1"/>
                </a:solidFill>
              </a:rPr>
              <a:t>Author </a:t>
            </a:r>
            <a:r>
              <a:rPr lang="zh-TW" altLang="en-US" dirty="0">
                <a:solidFill>
                  <a:schemeClr val="bg1"/>
                </a:solidFill>
              </a:rPr>
              <a:t>： </a:t>
            </a:r>
            <a:r>
              <a:rPr lang="en-US" altLang="zh-TW" dirty="0" err="1">
                <a:solidFill>
                  <a:schemeClr val="bg1"/>
                </a:solidFill>
              </a:rPr>
              <a:t>Haocheng</a:t>
            </a:r>
            <a:r>
              <a:rPr lang="en-US" altLang="zh-TW" dirty="0">
                <a:solidFill>
                  <a:schemeClr val="bg1"/>
                </a:solidFill>
              </a:rPr>
              <a:t> Wu, Wei Wu, Ming Zhou, </a:t>
            </a:r>
            <a:r>
              <a:rPr lang="en-US" altLang="zh-TW" dirty="0" err="1">
                <a:solidFill>
                  <a:schemeClr val="bg1"/>
                </a:solidFill>
              </a:rPr>
              <a:t>Enhong</a:t>
            </a:r>
            <a:r>
              <a:rPr lang="en-US" altLang="zh-TW" dirty="0">
                <a:solidFill>
                  <a:schemeClr val="bg1"/>
                </a:solidFill>
              </a:rPr>
              <a:t> Chen, Lei </a:t>
            </a:r>
            <a:r>
              <a:rPr lang="en-US" altLang="zh-TW" dirty="0" err="1">
                <a:solidFill>
                  <a:schemeClr val="bg1"/>
                </a:solidFill>
              </a:rPr>
              <a:t>Duan</a:t>
            </a:r>
            <a:r>
              <a:rPr lang="en-US" altLang="zh-TW" dirty="0">
                <a:solidFill>
                  <a:schemeClr val="bg1"/>
                </a:solidFill>
              </a:rPr>
              <a:t>, </a:t>
            </a:r>
            <a:r>
              <a:rPr lang="en-US" altLang="zh-TW" dirty="0" smtClean="0">
                <a:solidFill>
                  <a:schemeClr val="bg1"/>
                </a:solidFill>
              </a:rPr>
              <a:t>			    Heung-Yeung Shum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Source</a:t>
            </a:r>
            <a:r>
              <a:rPr lang="zh-TW" altLang="en-US" dirty="0">
                <a:solidFill>
                  <a:schemeClr val="bg1"/>
                </a:solidFill>
              </a:rPr>
              <a:t>： </a:t>
            </a:r>
            <a:r>
              <a:rPr lang="en-US" altLang="zh-TW" dirty="0" smtClean="0">
                <a:solidFill>
                  <a:schemeClr val="bg1"/>
                </a:solidFill>
              </a:rPr>
              <a:t>WSDM’14</a:t>
            </a:r>
            <a:endParaRPr lang="en-US" altLang="zh-TW" dirty="0">
              <a:solidFill>
                <a:schemeClr val="bg1"/>
              </a:solidFill>
            </a:endParaRPr>
          </a:p>
          <a:p>
            <a:r>
              <a:rPr lang="en-US" altLang="zh-TW" dirty="0">
                <a:solidFill>
                  <a:schemeClr val="bg1"/>
                </a:solidFill>
              </a:rPr>
              <a:t>Advisor:  </a:t>
            </a:r>
            <a:r>
              <a:rPr lang="en-US" altLang="zh-TW" dirty="0" err="1">
                <a:solidFill>
                  <a:schemeClr val="bg1"/>
                </a:solidFill>
              </a:rPr>
              <a:t>Jia</a:t>
            </a:r>
            <a:r>
              <a:rPr lang="en-US" altLang="zh-TW" dirty="0">
                <a:solidFill>
                  <a:schemeClr val="bg1"/>
                </a:solidFill>
              </a:rPr>
              <a:t>-ling </a:t>
            </a:r>
            <a:r>
              <a:rPr lang="en-US" altLang="zh-TW" dirty="0" err="1">
                <a:solidFill>
                  <a:schemeClr val="bg1"/>
                </a:solidFill>
              </a:rPr>
              <a:t>Koh</a:t>
            </a:r>
            <a:endParaRPr lang="en-US" altLang="zh-TW" dirty="0">
              <a:solidFill>
                <a:schemeClr val="bg1"/>
              </a:solidFill>
            </a:endParaRPr>
          </a:p>
          <a:p>
            <a:r>
              <a:rPr lang="en-US" altLang="zh-TW" dirty="0">
                <a:solidFill>
                  <a:schemeClr val="bg1"/>
                </a:solidFill>
              </a:rPr>
              <a:t>Speaker</a:t>
            </a:r>
            <a:r>
              <a:rPr lang="zh-TW" altLang="en-US" dirty="0">
                <a:solidFill>
                  <a:schemeClr val="bg1"/>
                </a:solidFill>
              </a:rPr>
              <a:t>： </a:t>
            </a:r>
            <a:r>
              <a:rPr lang="en-US" altLang="zh-TW" dirty="0" err="1">
                <a:solidFill>
                  <a:schemeClr val="bg1"/>
                </a:solidFill>
              </a:rPr>
              <a:t>Sz-Han,Wang</a:t>
            </a:r>
            <a:endParaRPr lang="en-US" altLang="zh-TW" dirty="0">
              <a:solidFill>
                <a:schemeClr val="bg1"/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8654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/>
              <a:t>Intent Mining from </a:t>
            </a:r>
            <a:r>
              <a:rPr lang="en-US" altLang="zh-TW" dirty="0" smtClean="0"/>
              <a:t>Query Log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81192" y="2004163"/>
            <a:ext cx="7548200" cy="4634631"/>
          </a:xfrm>
        </p:spPr>
        <p:txBody>
          <a:bodyPr anchor="t">
            <a:normAutofit/>
          </a:bodyPr>
          <a:lstStyle/>
          <a:p>
            <a:r>
              <a:rPr lang="en-US" altLang="zh-TW" sz="2400" dirty="0"/>
              <a:t>C</a:t>
            </a:r>
            <a:r>
              <a:rPr lang="en-US" altLang="zh-TW" sz="2400" dirty="0" smtClean="0"/>
              <a:t>onveys </a:t>
            </a:r>
            <a:r>
              <a:rPr lang="en-US" altLang="zh-TW" sz="2400" dirty="0"/>
              <a:t>common preferences about </a:t>
            </a:r>
            <a:r>
              <a:rPr lang="en-US" altLang="zh-TW" sz="2400" dirty="0" smtClean="0"/>
              <a:t>the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query</a:t>
            </a:r>
          </a:p>
          <a:p>
            <a:endParaRPr lang="en-US" altLang="zh-TW" sz="2200" dirty="0" smtClean="0"/>
          </a:p>
          <a:p>
            <a:r>
              <a:rPr lang="en-US" altLang="zh-TW" sz="2400" dirty="0" smtClean="0"/>
              <a:t>Example:</a:t>
            </a:r>
          </a:p>
          <a:p>
            <a:pPr lvl="1"/>
            <a:r>
              <a:rPr lang="en-US" altLang="zh-TW" sz="2000" dirty="0" smtClean="0"/>
              <a:t>Query:  </a:t>
            </a:r>
            <a:r>
              <a:rPr lang="en-US" altLang="zh-TW" sz="2000" dirty="0"/>
              <a:t>B</a:t>
            </a:r>
            <a:r>
              <a:rPr lang="en-US" altLang="zh-TW" sz="2000" dirty="0" smtClean="0"/>
              <a:t>eijing </a:t>
            </a:r>
          </a:p>
          <a:p>
            <a:pPr lvl="1"/>
            <a:r>
              <a:rPr lang="en-US" altLang="zh-TW" sz="2000" dirty="0"/>
              <a:t>T</a:t>
            </a:r>
            <a:r>
              <a:rPr lang="en-US" altLang="zh-TW" sz="2000" dirty="0" smtClean="0"/>
              <a:t>op </a:t>
            </a:r>
            <a:r>
              <a:rPr lang="en-US" altLang="zh-TW" sz="2000" dirty="0"/>
              <a:t>intent </a:t>
            </a:r>
            <a:r>
              <a:rPr lang="en-US" altLang="zh-TW" sz="2000" dirty="0" smtClean="0"/>
              <a:t>:  travel</a:t>
            </a:r>
          </a:p>
          <a:p>
            <a:pPr lvl="1"/>
            <a:r>
              <a:rPr lang="en-US" altLang="zh-TW" sz="2000" dirty="0" smtClean="0"/>
              <a:t>Most searchers </a:t>
            </a:r>
            <a:r>
              <a:rPr lang="en-US" altLang="zh-TW" sz="2000" dirty="0"/>
              <a:t>of </a:t>
            </a:r>
            <a:r>
              <a:rPr lang="en-US" altLang="zh-TW" sz="2000" dirty="0" smtClean="0"/>
              <a:t> “Beijing” </a:t>
            </a:r>
            <a:r>
              <a:rPr lang="en-US" altLang="zh-TW" sz="2000" dirty="0"/>
              <a:t>are interested in travel </a:t>
            </a:r>
            <a:r>
              <a:rPr lang="en-US" altLang="zh-TW" sz="2000" dirty="0" smtClean="0"/>
              <a:t>guides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1D0E-015A-4D5F-B9C1-7EA5BF91B4BC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18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/>
              <a:t>Intent Mining from </a:t>
            </a:r>
            <a:r>
              <a:rPr lang="en-US" altLang="zh-TW" dirty="0" smtClean="0"/>
              <a:t>Query Log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81192" y="2004163"/>
            <a:ext cx="7548200" cy="4634631"/>
          </a:xfrm>
        </p:spPr>
        <p:txBody>
          <a:bodyPr anchor="t"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zh-TW" sz="2200" dirty="0" smtClean="0"/>
              <a:t>Extract </a:t>
            </a:r>
            <a:r>
              <a:rPr lang="en-US" altLang="zh-TW" sz="2200" dirty="0"/>
              <a:t>intent from both the queries and </a:t>
            </a:r>
            <a:r>
              <a:rPr lang="en-US" altLang="zh-TW" sz="2200" dirty="0" smtClean="0"/>
              <a:t>URLs</a:t>
            </a:r>
            <a:r>
              <a:rPr lang="en-US" altLang="zh-TW" sz="2200" dirty="0"/>
              <a:t>:</a:t>
            </a:r>
            <a:endParaRPr lang="en-US" altLang="zh-TW" sz="2200" dirty="0" smtClean="0"/>
          </a:p>
          <a:p>
            <a:pPr lvl="1"/>
            <a:r>
              <a:rPr lang="en-US" altLang="zh-TW" sz="1900" dirty="0" smtClean="0"/>
              <a:t>given </a:t>
            </a:r>
            <a:r>
              <a:rPr lang="en-US" altLang="zh-TW" sz="1900" dirty="0"/>
              <a:t>a </a:t>
            </a:r>
            <a:r>
              <a:rPr lang="en-US" altLang="zh-TW" sz="1900" dirty="0" smtClean="0"/>
              <a:t>query,  collects </a:t>
            </a:r>
            <a:r>
              <a:rPr lang="en-US" altLang="zh-TW" sz="1900" dirty="0"/>
              <a:t>queries that share the same suffix or </a:t>
            </a:r>
            <a:r>
              <a:rPr lang="en-US" altLang="zh-TW" sz="1900" dirty="0" smtClean="0"/>
              <a:t>prefix and aggregates </a:t>
            </a:r>
            <a:r>
              <a:rPr lang="en-US" altLang="zh-TW" sz="1900" dirty="0"/>
              <a:t>the co-clicked URLs of these </a:t>
            </a:r>
            <a:r>
              <a:rPr lang="en-US" altLang="zh-TW" sz="1900" dirty="0" smtClean="0"/>
              <a:t>queries</a:t>
            </a:r>
          </a:p>
          <a:p>
            <a:pPr lvl="1"/>
            <a:endParaRPr lang="en-US" altLang="zh-TW" sz="1900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marL="243000" lvl="1" indent="0">
              <a:buNone/>
            </a:pPr>
            <a:endParaRPr lang="en-US" altLang="zh-TW" dirty="0" smtClean="0"/>
          </a:p>
          <a:p>
            <a:pPr lvl="1"/>
            <a:r>
              <a:rPr lang="en-US" altLang="zh-TW" sz="1900" dirty="0"/>
              <a:t>queries and URLs are clustered based on word overlap and the similarity of co-click </a:t>
            </a:r>
            <a:r>
              <a:rPr lang="en-US" altLang="zh-TW" sz="1900" dirty="0" smtClean="0"/>
              <a:t>patterns</a:t>
            </a:r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zh-TW" sz="2200" dirty="0" smtClean="0"/>
              <a:t>Merge </a:t>
            </a:r>
            <a:r>
              <a:rPr lang="en-US" altLang="zh-TW" sz="2200" dirty="0"/>
              <a:t>the terms from queries and </a:t>
            </a:r>
            <a:r>
              <a:rPr lang="en-US" altLang="zh-TW" sz="2200" dirty="0" smtClean="0"/>
              <a:t>URLs to get </a:t>
            </a:r>
            <a:r>
              <a:rPr lang="en-US" altLang="zh-TW" sz="2200" dirty="0"/>
              <a:t>the intent word set </a:t>
            </a:r>
            <a:r>
              <a:rPr lang="en-US" altLang="zh-TW" sz="2200" i="1" dirty="0"/>
              <a:t>W </a:t>
            </a:r>
            <a:r>
              <a:rPr lang="en-US" altLang="zh-TW" sz="2200" dirty="0"/>
              <a:t>= </a:t>
            </a:r>
            <a:r>
              <a:rPr lang="en-US" altLang="zh-TW" sz="2200" i="1" dirty="0"/>
              <a:t>{</a:t>
            </a:r>
            <a:r>
              <a:rPr lang="en-US" altLang="zh-TW" sz="2200" dirty="0"/>
              <a:t>(</a:t>
            </a:r>
            <a:r>
              <a:rPr lang="en-US" altLang="zh-TW" sz="2200" i="1" dirty="0"/>
              <a:t>t, ϕ</a:t>
            </a:r>
            <a:r>
              <a:rPr lang="en-US" altLang="zh-TW" sz="2200" dirty="0" smtClean="0"/>
              <a:t>)</a:t>
            </a:r>
            <a:r>
              <a:rPr lang="en-US" altLang="zh-TW" sz="2200" i="1" dirty="0" smtClean="0"/>
              <a:t>} </a:t>
            </a:r>
            <a:r>
              <a:rPr lang="en-US" altLang="zh-TW" sz="2200" dirty="0"/>
              <a:t>from query log</a:t>
            </a:r>
            <a:endParaRPr lang="zh-TW" altLang="en-US" sz="22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1D0E-015A-4D5F-B9C1-7EA5BF91B4BC}" type="slidenum">
              <a:rPr lang="zh-TW" altLang="en-US" smtClean="0"/>
              <a:t>11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18" y="2922089"/>
            <a:ext cx="8884699" cy="131906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022" y="4733690"/>
            <a:ext cx="8196090" cy="131749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581192" y="4884821"/>
            <a:ext cx="8092920" cy="64970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353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 smtClean="0"/>
              <a:t>Intent Mining from Web Search Results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81192" y="2054268"/>
            <a:ext cx="7989752" cy="4521895"/>
          </a:xfrm>
        </p:spPr>
        <p:txBody>
          <a:bodyPr anchor="t">
            <a:normAutofit/>
          </a:bodyPr>
          <a:lstStyle/>
          <a:p>
            <a:r>
              <a:rPr lang="en-US" altLang="zh-TW" sz="2400" dirty="0"/>
              <a:t>C</a:t>
            </a:r>
            <a:r>
              <a:rPr lang="en-US" altLang="zh-TW" sz="2400" dirty="0" smtClean="0"/>
              <a:t>ontain popular subtopics </a:t>
            </a:r>
            <a:r>
              <a:rPr lang="en-US" altLang="zh-TW" sz="2400" dirty="0"/>
              <a:t>related to the </a:t>
            </a:r>
            <a:r>
              <a:rPr lang="en-US" altLang="zh-TW" sz="2400" dirty="0" smtClean="0"/>
              <a:t>query</a:t>
            </a:r>
          </a:p>
          <a:p>
            <a:endParaRPr lang="en-US" altLang="zh-TW" sz="2400" dirty="0"/>
          </a:p>
          <a:p>
            <a:r>
              <a:rPr lang="en-US" altLang="zh-TW" sz="2400" dirty="0" smtClean="0"/>
              <a:t>Example:</a:t>
            </a:r>
          </a:p>
          <a:p>
            <a:pPr lvl="1"/>
            <a:r>
              <a:rPr lang="en-US" altLang="zh-TW" sz="2000" dirty="0"/>
              <a:t>Apple just announced the </a:t>
            </a:r>
            <a:r>
              <a:rPr lang="en-US" altLang="zh-TW" sz="2000" dirty="0" smtClean="0"/>
              <a:t>“</a:t>
            </a:r>
            <a:r>
              <a:rPr lang="en-US" altLang="zh-TW" sz="2000" dirty="0"/>
              <a:t>iPhone 6”</a:t>
            </a:r>
            <a:endParaRPr lang="en-US" altLang="zh-TW" sz="2000" dirty="0" smtClean="0"/>
          </a:p>
          <a:p>
            <a:pPr lvl="1"/>
            <a:r>
              <a:rPr lang="en-US" altLang="zh-TW" sz="2000" dirty="0" smtClean="0"/>
              <a:t>Query:  iPhone</a:t>
            </a:r>
          </a:p>
          <a:p>
            <a:pPr lvl="1"/>
            <a:r>
              <a:rPr lang="en-US" altLang="zh-TW" sz="2000" dirty="0" smtClean="0"/>
              <a:t>Questions </a:t>
            </a:r>
            <a:r>
              <a:rPr lang="en-US" altLang="zh-TW" sz="2000" dirty="0"/>
              <a:t>about the new product may be more attractive than those </a:t>
            </a:r>
            <a:r>
              <a:rPr lang="en-US" altLang="zh-TW" sz="2000" dirty="0" smtClean="0"/>
              <a:t>about “iPhone </a:t>
            </a:r>
            <a:r>
              <a:rPr lang="en-US" altLang="zh-TW" sz="2000" dirty="0"/>
              <a:t>5</a:t>
            </a:r>
            <a:r>
              <a:rPr lang="en-US" altLang="zh-TW" sz="2000" dirty="0" smtClean="0"/>
              <a:t>”</a:t>
            </a:r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1D0E-015A-4D5F-B9C1-7EA5BF91B4BC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867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 smtClean="0"/>
              <a:t>Intent Mining from Web Search Results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581192" y="2054268"/>
                <a:ext cx="7989752" cy="4521895"/>
              </a:xfrm>
            </p:spPr>
            <p:txBody>
              <a:bodyPr anchor="t">
                <a:norm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altLang="zh-TW" sz="2000" dirty="0" smtClean="0"/>
                  <a:t>Extract popular</a:t>
                </a:r>
                <a:r>
                  <a:rPr lang="zh-TW" altLang="en-US" sz="2000" dirty="0" smtClean="0"/>
                  <a:t> </a:t>
                </a:r>
                <a:r>
                  <a:rPr lang="en-US" altLang="zh-TW" sz="2000" dirty="0" smtClean="0"/>
                  <a:t>intent </a:t>
                </a:r>
                <a:r>
                  <a:rPr lang="en-US" altLang="zh-TW" sz="2000" dirty="0"/>
                  <a:t>for short queries from the top search </a:t>
                </a:r>
                <a:r>
                  <a:rPr lang="en-US" altLang="zh-TW" sz="2000" dirty="0" smtClean="0"/>
                  <a:t>results</a:t>
                </a:r>
              </a:p>
              <a:p>
                <a:pPr lvl="1"/>
                <a:r>
                  <a:rPr lang="en-US" altLang="zh-TW" sz="1800" dirty="0" smtClean="0"/>
                  <a:t>Given </a:t>
                </a:r>
                <a:r>
                  <a:rPr lang="en-US" altLang="zh-TW" sz="1800" dirty="0"/>
                  <a:t>a query </a:t>
                </a:r>
              </a:p>
              <a:p>
                <a:pPr lvl="1"/>
                <a:r>
                  <a:rPr lang="en-US" altLang="zh-TW" sz="1800" dirty="0" smtClean="0"/>
                  <a:t>Crawl </a:t>
                </a:r>
                <a:r>
                  <a:rPr lang="en-US" altLang="zh-TW" sz="1800" dirty="0"/>
                  <a:t>the newest search results</a:t>
                </a:r>
              </a:p>
              <a:p>
                <a:pPr lvl="1"/>
                <a:r>
                  <a:rPr lang="en-US" altLang="zh-TW" sz="1800" dirty="0" smtClean="0"/>
                  <a:t>Parse </a:t>
                </a:r>
                <a:r>
                  <a:rPr lang="en-US" altLang="zh-TW" sz="1800" dirty="0"/>
                  <a:t>URLs, titles, and snippets</a:t>
                </a:r>
              </a:p>
              <a:p>
                <a:pPr lvl="1"/>
                <a:r>
                  <a:rPr lang="en-US" altLang="zh-TW" sz="1800" dirty="0" smtClean="0"/>
                  <a:t>Form </a:t>
                </a:r>
                <a:r>
                  <a:rPr lang="en-US" altLang="zh-TW" sz="1800" dirty="0"/>
                  <a:t>an intent candidate set</a:t>
                </a:r>
              </a:p>
              <a:p>
                <a:pPr lvl="1"/>
                <a:r>
                  <a:rPr lang="en-US" altLang="zh-TW" sz="1800" dirty="0" smtClean="0"/>
                  <a:t>Calculate </a:t>
                </a:r>
                <a:r>
                  <a:rPr lang="en-US" altLang="zh-TW" sz="1800" dirty="0"/>
                  <a:t>the intent final </a:t>
                </a:r>
                <a:r>
                  <a:rPr lang="en-US" altLang="zh-TW" sz="1800" dirty="0" smtClean="0"/>
                  <a:t>score</a:t>
                </a:r>
              </a:p>
              <a:p>
                <a:pPr marL="609750" lvl="1" indent="-285750"/>
                <a:r>
                  <a:rPr lang="en-US" altLang="zh-TW" sz="1800" dirty="0"/>
                  <a:t>intent final score=</a:t>
                </a:r>
                <a14:m>
                  <m:oMath xmlns:m="http://schemas.openxmlformats.org/officeDocument/2006/math">
                    <m:r>
                      <a:rPr lang="zh-TW" altLang="en-US" sz="1800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altLang="zh-TW" sz="1800" dirty="0"/>
                  <a:t>BM25(</a:t>
                </a:r>
                <a:r>
                  <a:rPr lang="en-US" altLang="zh-TW" sz="1800" dirty="0" err="1"/>
                  <a:t>t,h,H</a:t>
                </a:r>
                <a:r>
                  <a:rPr lang="en-US" altLang="zh-TW" sz="1800" dirty="0"/>
                  <a:t>)+</a:t>
                </a:r>
                <a14:m>
                  <m:oMath xmlns:m="http://schemas.openxmlformats.org/officeDocument/2006/math">
                    <m:r>
                      <a:rPr lang="zh-TW" altLang="en-US" sz="1800" i="1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altLang="zh-TW" sz="1800" dirty="0"/>
                  <a:t>BM25(</a:t>
                </a:r>
                <a:r>
                  <a:rPr lang="en-US" altLang="zh-TW" sz="1800" dirty="0" err="1"/>
                  <a:t>t,s,S</a:t>
                </a:r>
                <a:r>
                  <a:rPr lang="en-US" altLang="zh-TW" sz="1800" dirty="0"/>
                  <a:t>)+</a:t>
                </a:r>
                <a14:m>
                  <m:oMath xmlns:m="http://schemas.openxmlformats.org/officeDocument/2006/math">
                    <m:r>
                      <a:rPr lang="zh-TW" altLang="en-US" sz="1800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altLang="zh-TW" sz="1800" dirty="0"/>
                  <a:t>BM25(</a:t>
                </a:r>
                <a:r>
                  <a:rPr lang="en-US" altLang="zh-TW" sz="1800" dirty="0" err="1"/>
                  <a:t>t,u,U</a:t>
                </a:r>
                <a:r>
                  <a:rPr lang="en-US" altLang="zh-TW" sz="1800" dirty="0"/>
                  <a:t>)</a:t>
                </a:r>
                <a:r>
                  <a:rPr lang="en-US" altLang="zh-TW" sz="1800" dirty="0" smtClean="0"/>
                  <a:t> </a:t>
                </a:r>
                <a:endParaRPr lang="en-US" altLang="zh-TW" sz="1800" dirty="0"/>
              </a:p>
              <a:p>
                <a:pPr lvl="1"/>
                <a:r>
                  <a:rPr lang="en-US" altLang="zh-TW" sz="1800" dirty="0" smtClean="0"/>
                  <a:t>Rank intent based on the final score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altLang="zh-TW" sz="2000" dirty="0" smtClean="0"/>
                  <a:t>Get </a:t>
                </a:r>
                <a:r>
                  <a:rPr lang="en-US" altLang="zh-TW" sz="2000" dirty="0"/>
                  <a:t>the intent word set W = {(t, ϕ)} from web search results</a:t>
                </a:r>
                <a:endParaRPr lang="en-US" altLang="zh-TW" sz="2000" dirty="0" smtClean="0"/>
              </a:p>
              <a:p>
                <a:pPr lvl="1"/>
                <a:endParaRPr lang="en-US" altLang="zh-TW" dirty="0" smtClean="0"/>
              </a:p>
              <a:p>
                <a:pPr lvl="1"/>
                <a:endParaRPr lang="en-US" altLang="zh-TW" dirty="0" smtClean="0"/>
              </a:p>
              <a:p>
                <a:pPr lvl="1"/>
                <a:endParaRPr lang="en-US" altLang="zh-TW" dirty="0" smtClean="0"/>
              </a:p>
              <a:p>
                <a:pPr lvl="1"/>
                <a:endParaRPr lang="en-US" altLang="zh-TW" dirty="0"/>
              </a:p>
              <a:p>
                <a:pPr lvl="1"/>
                <a:endParaRPr lang="en-US" altLang="zh-TW" dirty="0" smtClean="0"/>
              </a:p>
              <a:p>
                <a:pPr lvl="1"/>
                <a:endParaRPr lang="en-US" altLang="zh-TW" dirty="0" smtClean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1192" y="2054268"/>
                <a:ext cx="7989752" cy="4521895"/>
              </a:xfrm>
              <a:blipFill rotWithShape="0">
                <a:blip r:embed="rId3"/>
                <a:stretch>
                  <a:fillRect l="-534" t="-80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1D0E-015A-4D5F-B9C1-7EA5BF91B4BC}" type="slidenum">
              <a:rPr lang="zh-TW" altLang="en-US" smtClean="0"/>
              <a:t>13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" r="2569"/>
          <a:stretch/>
        </p:blipFill>
        <p:spPr>
          <a:xfrm>
            <a:off x="4346531" y="2602734"/>
            <a:ext cx="4797469" cy="1818954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6376737" y="2983832"/>
            <a:ext cx="1215189" cy="18047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6316577" y="4098646"/>
            <a:ext cx="976122" cy="2086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4620126" y="3930205"/>
            <a:ext cx="1239253" cy="18047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4" name="群組 13"/>
          <p:cNvGrpSpPr/>
          <p:nvPr/>
        </p:nvGrpSpPr>
        <p:grpSpPr>
          <a:xfrm>
            <a:off x="5185610" y="2522439"/>
            <a:ext cx="983511" cy="369332"/>
            <a:chOff x="5185610" y="2522439"/>
            <a:chExt cx="983511" cy="369332"/>
          </a:xfrm>
        </p:grpSpPr>
        <p:cxnSp>
          <p:nvCxnSpPr>
            <p:cNvPr id="11" name="直線單箭頭接點 10"/>
            <p:cNvCxnSpPr/>
            <p:nvPr/>
          </p:nvCxnSpPr>
          <p:spPr>
            <a:xfrm flipV="1">
              <a:off x="5185610" y="2707105"/>
              <a:ext cx="421106" cy="39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文字方塊 12"/>
            <p:cNvSpPr txBox="1"/>
            <p:nvPr/>
          </p:nvSpPr>
          <p:spPr>
            <a:xfrm>
              <a:off x="5617367" y="2522439"/>
              <a:ext cx="5517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chemeClr val="accent2"/>
                  </a:solidFill>
                </a:rPr>
                <a:t>title</a:t>
              </a:r>
              <a:endParaRPr lang="zh-TW" altLang="en-US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15" name="群組 14"/>
          <p:cNvGrpSpPr/>
          <p:nvPr/>
        </p:nvGrpSpPr>
        <p:grpSpPr>
          <a:xfrm>
            <a:off x="6179772" y="2667499"/>
            <a:ext cx="1033204" cy="369332"/>
            <a:chOff x="5185610" y="2522439"/>
            <a:chExt cx="1033204" cy="369332"/>
          </a:xfrm>
        </p:grpSpPr>
        <p:cxnSp>
          <p:nvCxnSpPr>
            <p:cNvPr id="16" name="直線單箭頭接點 15"/>
            <p:cNvCxnSpPr/>
            <p:nvPr/>
          </p:nvCxnSpPr>
          <p:spPr>
            <a:xfrm flipV="1">
              <a:off x="5185610" y="2707105"/>
              <a:ext cx="421106" cy="39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文字方塊 16"/>
            <p:cNvSpPr txBox="1"/>
            <p:nvPr/>
          </p:nvSpPr>
          <p:spPr>
            <a:xfrm>
              <a:off x="5617367" y="2522439"/>
              <a:ext cx="6014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chemeClr val="accent2"/>
                  </a:solidFill>
                </a:rPr>
                <a:t>URL</a:t>
              </a:r>
              <a:endParaRPr lang="zh-TW" altLang="en-US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18" name="群組 17"/>
          <p:cNvGrpSpPr/>
          <p:nvPr/>
        </p:nvGrpSpPr>
        <p:grpSpPr>
          <a:xfrm>
            <a:off x="7747850" y="2663374"/>
            <a:ext cx="1236877" cy="369332"/>
            <a:chOff x="5238417" y="2522439"/>
            <a:chExt cx="1236877" cy="369332"/>
          </a:xfrm>
        </p:grpSpPr>
        <p:cxnSp>
          <p:nvCxnSpPr>
            <p:cNvPr id="19" name="直線單箭頭接點 18"/>
            <p:cNvCxnSpPr/>
            <p:nvPr/>
          </p:nvCxnSpPr>
          <p:spPr>
            <a:xfrm flipV="1">
              <a:off x="5238417" y="2707106"/>
              <a:ext cx="368299" cy="13579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文字方塊 19"/>
            <p:cNvSpPr txBox="1"/>
            <p:nvPr/>
          </p:nvSpPr>
          <p:spPr>
            <a:xfrm>
              <a:off x="5617367" y="2522439"/>
              <a:ext cx="8579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chemeClr val="accent2"/>
                  </a:solidFill>
                </a:rPr>
                <a:t>snippet</a:t>
              </a:r>
              <a:endParaRPr lang="zh-TW" altLang="en-US" dirty="0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7200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 smtClean="0"/>
              <a:t>MODELS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598" y="2016690"/>
            <a:ext cx="8346511" cy="4985359"/>
          </a:xfrm>
        </p:spPr>
        <p:txBody>
          <a:bodyPr anchor="t">
            <a:normAutofit/>
          </a:bodyPr>
          <a:lstStyle/>
          <a:p>
            <a:r>
              <a:rPr lang="en-US" altLang="zh-TW" sz="2400" dirty="0" smtClean="0"/>
              <a:t>Language Model for Information Retrieval</a:t>
            </a:r>
          </a:p>
          <a:p>
            <a:pPr marL="0" indent="0">
              <a:buNone/>
            </a:pPr>
            <a:endParaRPr lang="en-US" altLang="zh-TW" sz="2400" dirty="0" smtClean="0"/>
          </a:p>
          <a:p>
            <a:r>
              <a:rPr lang="en-US" altLang="zh-TW" sz="2400" dirty="0" smtClean="0"/>
              <a:t>Translation-based Language Model</a:t>
            </a:r>
          </a:p>
          <a:p>
            <a:endParaRPr lang="en-US" altLang="zh-TW" sz="2400" dirty="0"/>
          </a:p>
          <a:p>
            <a:endParaRPr lang="en-US" altLang="zh-TW" sz="2400" dirty="0" smtClean="0"/>
          </a:p>
          <a:p>
            <a:pPr marL="0" indent="0">
              <a:buNone/>
            </a:pPr>
            <a:endParaRPr lang="en-US" altLang="zh-TW" sz="2400" dirty="0" smtClean="0"/>
          </a:p>
          <a:p>
            <a:r>
              <a:rPr lang="en-US" altLang="zh-TW" sz="2400" dirty="0"/>
              <a:t>Translation-based Language </a:t>
            </a:r>
            <a:r>
              <a:rPr lang="en-US" altLang="zh-TW" sz="2400" dirty="0" smtClean="0"/>
              <a:t>Model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plus </a:t>
            </a:r>
            <a:r>
              <a:rPr lang="en-US" altLang="zh-TW" sz="2400" dirty="0"/>
              <a:t>answer language model</a:t>
            </a:r>
            <a:endParaRPr lang="en-US" altLang="zh-TW" sz="2400" dirty="0" smtClean="0"/>
          </a:p>
          <a:p>
            <a:endParaRPr lang="en-US" altLang="zh-TW" dirty="0"/>
          </a:p>
          <a:p>
            <a:endParaRPr lang="en-US" altLang="zh-TW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148" y="2493363"/>
            <a:ext cx="4695238" cy="657143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30" y="3485939"/>
            <a:ext cx="5019048" cy="628571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408" y="4130416"/>
            <a:ext cx="3895238" cy="1047619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30" y="5644739"/>
            <a:ext cx="5390476" cy="638095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408" y="6282834"/>
            <a:ext cx="5438095" cy="438095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1D0E-015A-4D5F-B9C1-7EA5BF91B4BC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698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/>
              <a:t>MODELS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 anchor="t"/>
              <a:lstStyle/>
              <a:p>
                <a:r>
                  <a:rPr lang="en-US" altLang="zh-TW" sz="2400" dirty="0"/>
                  <a:t>Intent-based Language </a:t>
                </a:r>
                <a:r>
                  <a:rPr lang="en-US" altLang="zh-TW" sz="2400" dirty="0" smtClean="0"/>
                  <a:t>Model</a:t>
                </a:r>
              </a:p>
              <a:p>
                <a:endParaRPr lang="en-US" altLang="zh-TW" dirty="0"/>
              </a:p>
              <a:p>
                <a:endParaRPr lang="en-US" altLang="zh-TW" dirty="0" smtClean="0"/>
              </a:p>
              <a:p>
                <a:pPr lvl="1">
                  <a:buFont typeface="Wingdings" panose="05000000000000000000" pitchFamily="2" charset="2"/>
                  <a:buChar char="p"/>
                </a:pPr>
                <a:r>
                  <a:rPr lang="en-US" altLang="zh-TW" sz="2000" dirty="0"/>
                  <a:t>intent </a:t>
                </a:r>
                <a:r>
                  <a:rPr lang="en-US" altLang="zh-TW" sz="2000" dirty="0" smtClean="0"/>
                  <a:t>from source </a:t>
                </a:r>
                <a:r>
                  <a:rPr lang="en-US" altLang="zh-TW" sz="2000" i="1" dirty="0" err="1"/>
                  <a:t>i</a:t>
                </a:r>
                <a:r>
                  <a:rPr lang="en-US" altLang="zh-TW" sz="2000" i="1" dirty="0"/>
                  <a:t> </a:t>
                </a:r>
                <a:r>
                  <a:rPr lang="en-US" altLang="zh-TW" sz="2000" dirty="0"/>
                  <a:t>is </a:t>
                </a:r>
                <a:r>
                  <a:rPr lang="en-US" altLang="zh-TW" sz="2000" i="1" dirty="0"/>
                  <a:t>Wi </a:t>
                </a:r>
                <a:r>
                  <a:rPr lang="en-US" altLang="zh-TW" sz="2000" dirty="0"/>
                  <a:t>= </a:t>
                </a:r>
                <a:r>
                  <a:rPr lang="en-US" altLang="zh-TW" sz="2000" i="1" dirty="0"/>
                  <a:t>{</a:t>
                </a:r>
                <a:r>
                  <a:rPr lang="en-US" altLang="zh-TW" sz="2000" dirty="0"/>
                  <a:t>(</a:t>
                </a:r>
                <a:r>
                  <a:rPr lang="en-US" altLang="zh-TW" sz="2000" i="1" dirty="0" err="1"/>
                  <a:t>t</a:t>
                </a:r>
                <a:r>
                  <a:rPr lang="en-US" altLang="zh-TW" sz="2000" i="1" baseline="-25000" dirty="0" err="1"/>
                  <a:t>ij</a:t>
                </a:r>
                <a:r>
                  <a:rPr lang="en-US" altLang="zh-TW" sz="2000" i="1" dirty="0"/>
                  <a:t>, </a:t>
                </a:r>
                <a:r>
                  <a:rPr lang="en-US" altLang="zh-TW" sz="2000" i="1" dirty="0" err="1"/>
                  <a:t>ϕ</a:t>
                </a:r>
                <a:r>
                  <a:rPr lang="en-US" altLang="zh-TW" sz="2000" i="1" baseline="-25000" dirty="0" err="1"/>
                  <a:t>ij</a:t>
                </a:r>
                <a:r>
                  <a:rPr lang="en-US" altLang="zh-TW" sz="2000" i="1" dirty="0"/>
                  <a:t> </a:t>
                </a:r>
                <a:r>
                  <a:rPr lang="en-US" altLang="zh-TW" sz="2000" dirty="0"/>
                  <a:t>)</a:t>
                </a:r>
                <a:r>
                  <a:rPr lang="en-US" altLang="zh-TW" sz="2000" i="1" dirty="0"/>
                  <a:t>}</a:t>
                </a:r>
                <a:r>
                  <a:rPr lang="en-US" altLang="zh-TW" sz="2000" dirty="0"/>
                  <a:t>, </a:t>
                </a:r>
                <a:r>
                  <a:rPr lang="en-US" altLang="zh-TW" sz="2000" dirty="0" smtClean="0"/>
                  <a:t>1</a:t>
                </a:r>
                <a14:m>
                  <m:oMath xmlns:m="http://schemas.openxmlformats.org/officeDocument/2006/math">
                    <m:r>
                      <a:rPr lang="en-US" altLang="zh-TW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altLang="zh-TW" sz="2000" i="1" dirty="0" err="1"/>
                  <a:t>i</a:t>
                </a:r>
                <a14:m>
                  <m:oMath xmlns:m="http://schemas.openxmlformats.org/officeDocument/2006/math">
                    <m:r>
                      <a:rPr lang="en-US" altLang="zh-TW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altLang="zh-TW" sz="2000" dirty="0"/>
                  <a:t>3, </a:t>
                </a:r>
                <a:r>
                  <a:rPr lang="en-US" altLang="zh-TW" sz="2000" dirty="0" smtClean="0"/>
                  <a:t>1</a:t>
                </a:r>
                <a14:m>
                  <m:oMath xmlns:m="http://schemas.openxmlformats.org/officeDocument/2006/math">
                    <m:r>
                      <a:rPr lang="en-US" altLang="zh-TW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altLang="zh-TW" sz="2000" i="1" dirty="0" smtClean="0"/>
                  <a:t>j</a:t>
                </a:r>
                <a14:m>
                  <m:oMath xmlns:m="http://schemas.openxmlformats.org/officeDocument/2006/math">
                    <m:r>
                      <a:rPr lang="en-US" altLang="zh-TW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altLang="zh-TW" sz="2000" i="1" dirty="0" smtClean="0"/>
                  <a:t>N</a:t>
                </a:r>
              </a:p>
              <a:p>
                <a:pPr marL="324000" lvl="1" indent="0">
                  <a:buNone/>
                </a:pPr>
                <a:endParaRPr lang="zh-TW" altLang="en-US" sz="2000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763" t="-134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圖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68" y="2726723"/>
            <a:ext cx="5295238" cy="904762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1D0E-015A-4D5F-B9C1-7EA5BF91B4BC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412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altLang="zh-TW" sz="2400" dirty="0" smtClean="0"/>
              <a:t>INTRODUCTION</a:t>
            </a:r>
          </a:p>
          <a:p>
            <a:r>
              <a:rPr lang="en-US" altLang="zh-TW" sz="2400" dirty="0" smtClean="0"/>
              <a:t>METHOD</a:t>
            </a:r>
          </a:p>
          <a:p>
            <a:pPr lvl="1"/>
            <a:r>
              <a:rPr lang="en-US" altLang="zh-TW" sz="2400" dirty="0"/>
              <a:t>USER INTENT </a:t>
            </a:r>
            <a:r>
              <a:rPr lang="en-US" altLang="zh-TW" sz="2400" dirty="0" smtClean="0"/>
              <a:t>MINING</a:t>
            </a:r>
          </a:p>
          <a:p>
            <a:pPr lvl="1"/>
            <a:r>
              <a:rPr lang="en-US" altLang="zh-TW" sz="2400" dirty="0"/>
              <a:t>MODELS</a:t>
            </a:r>
            <a:endParaRPr lang="en-US" altLang="zh-TW" sz="2200" dirty="0" smtClean="0"/>
          </a:p>
          <a:p>
            <a:r>
              <a:rPr lang="en-US" altLang="zh-TW" sz="2400" b="1" dirty="0" smtClean="0">
                <a:solidFill>
                  <a:schemeClr val="accent2"/>
                </a:solidFill>
              </a:rPr>
              <a:t>EXPERIMENT</a:t>
            </a:r>
          </a:p>
          <a:p>
            <a:r>
              <a:rPr lang="en-US" altLang="zh-TW" sz="2400" dirty="0" smtClean="0"/>
              <a:t>CONCLUSION</a:t>
            </a:r>
            <a:endParaRPr lang="zh-TW" altLang="en-US" sz="24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1D0E-015A-4D5F-B9C1-7EA5BF91B4BC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509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 smtClean="0"/>
              <a:t>EXPERIMENT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altLang="zh-TW" sz="2400" dirty="0" smtClean="0"/>
              <a:t>Data set</a:t>
            </a:r>
          </a:p>
          <a:p>
            <a:endParaRPr lang="en-US" altLang="zh-TW" sz="2400" dirty="0"/>
          </a:p>
          <a:p>
            <a:endParaRPr lang="en-US" altLang="zh-TW" sz="2400" dirty="0" smtClean="0"/>
          </a:p>
          <a:p>
            <a:pPr marL="0" indent="0">
              <a:buNone/>
            </a:pPr>
            <a:endParaRPr lang="en-US" altLang="zh-TW" sz="2400" dirty="0" smtClean="0"/>
          </a:p>
          <a:p>
            <a:r>
              <a:rPr lang="en-US" altLang="zh-TW" sz="2400" dirty="0" smtClean="0"/>
              <a:t>Collected a </a:t>
            </a:r>
            <a:r>
              <a:rPr lang="en-US" altLang="zh-TW" sz="2400" dirty="0"/>
              <a:t>one-year query log from a commercial search </a:t>
            </a:r>
            <a:r>
              <a:rPr lang="en-US" altLang="zh-TW" sz="2400" dirty="0" smtClean="0"/>
              <a:t>engine and </a:t>
            </a:r>
            <a:r>
              <a:rPr lang="en-US" altLang="zh-TW" sz="2400" dirty="0"/>
              <a:t>randomly sampled 1,782 queries</a:t>
            </a:r>
            <a:endParaRPr lang="en-US" altLang="zh-TW" sz="2400" dirty="0" smtClean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750" y="2710067"/>
            <a:ext cx="4476190" cy="1333333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750" y="5137926"/>
            <a:ext cx="4542857" cy="1085714"/>
          </a:xfrm>
          <a:prstGeom prst="rect">
            <a:avLst/>
          </a:prstGeom>
        </p:spPr>
      </p:pic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1D0E-015A-4D5F-B9C1-7EA5BF91B4BC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051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/>
              <a:t>EXPERIMENT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r>
              <a:rPr lang="en-US" altLang="zh-TW" sz="2400" dirty="0"/>
              <a:t>For each sampled query, </a:t>
            </a:r>
            <a:r>
              <a:rPr lang="en-US" altLang="zh-TW" sz="2400" dirty="0" smtClean="0"/>
              <a:t>retrieved </a:t>
            </a:r>
            <a:r>
              <a:rPr lang="en-US" altLang="zh-TW" sz="2400" dirty="0"/>
              <a:t>several </a:t>
            </a:r>
            <a:r>
              <a:rPr lang="en-US" altLang="zh-TW" sz="2400" dirty="0" smtClean="0"/>
              <a:t>candidate questions </a:t>
            </a:r>
            <a:r>
              <a:rPr lang="en-US" altLang="zh-TW" sz="2400" dirty="0"/>
              <a:t>from the indexed </a:t>
            </a:r>
            <a:r>
              <a:rPr lang="en-US" altLang="zh-TW" sz="2400" dirty="0" smtClean="0"/>
              <a:t>data</a:t>
            </a:r>
          </a:p>
          <a:p>
            <a:endParaRPr lang="en-US" altLang="zh-TW" sz="2400" dirty="0" smtClean="0"/>
          </a:p>
          <a:p>
            <a:endParaRPr lang="en-US" altLang="zh-TW" sz="2400" dirty="0"/>
          </a:p>
          <a:p>
            <a:endParaRPr lang="en-US" altLang="zh-TW" sz="2400" dirty="0" smtClean="0"/>
          </a:p>
          <a:p>
            <a:endParaRPr lang="en-US" altLang="zh-TW" sz="2400" dirty="0"/>
          </a:p>
          <a:p>
            <a:r>
              <a:rPr lang="en-US" altLang="zh-TW" sz="2400" dirty="0"/>
              <a:t>Recruited human judges to label the relevance of the candidate questions regarding the queries with one of four levels: “Excellent”, “Good”, “Fair”, and “Bad”.</a:t>
            </a:r>
            <a:endParaRPr lang="zh-TW" altLang="en-US" sz="24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463" y="3348162"/>
            <a:ext cx="4476190" cy="1390476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1D0E-015A-4D5F-B9C1-7EA5BF91B4BC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335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/>
              <a:t>EXPERIMENT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altLang="zh-TW" sz="2400" b="1" dirty="0"/>
              <a:t>Evaluation results on Yahoo data and </a:t>
            </a:r>
            <a:r>
              <a:rPr lang="en-US" altLang="zh-TW" sz="2400" b="1" dirty="0" err="1"/>
              <a:t>Quora</a:t>
            </a:r>
            <a:r>
              <a:rPr lang="en-US" altLang="zh-TW" sz="2400" b="1" dirty="0"/>
              <a:t> data</a:t>
            </a:r>
            <a:endParaRPr lang="zh-TW" altLang="en-US" sz="24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" y="2895062"/>
            <a:ext cx="9144000" cy="2871121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1D0E-015A-4D5F-B9C1-7EA5BF91B4BC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601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altLang="zh-TW" sz="2400" b="1" dirty="0" smtClean="0">
                <a:solidFill>
                  <a:schemeClr val="accent2"/>
                </a:solidFill>
              </a:rPr>
              <a:t>INTRODUCTION</a:t>
            </a:r>
          </a:p>
          <a:p>
            <a:r>
              <a:rPr lang="en-US" altLang="zh-TW" sz="2400" dirty="0" smtClean="0"/>
              <a:t>METHOD</a:t>
            </a:r>
          </a:p>
          <a:p>
            <a:pPr lvl="1"/>
            <a:r>
              <a:rPr lang="en-US" altLang="zh-TW" sz="2400" dirty="0"/>
              <a:t>USER INTENT </a:t>
            </a:r>
            <a:r>
              <a:rPr lang="en-US" altLang="zh-TW" sz="2400" dirty="0" smtClean="0"/>
              <a:t>MINING</a:t>
            </a:r>
          </a:p>
          <a:p>
            <a:pPr lvl="1"/>
            <a:r>
              <a:rPr lang="en-US" altLang="zh-TW" sz="2400" dirty="0"/>
              <a:t>MODELS</a:t>
            </a:r>
            <a:endParaRPr lang="en-US" altLang="zh-TW" sz="2200" dirty="0" smtClean="0"/>
          </a:p>
          <a:p>
            <a:r>
              <a:rPr lang="en-US" altLang="zh-TW" sz="2400" dirty="0" smtClean="0"/>
              <a:t>EXPERIMENT</a:t>
            </a:r>
          </a:p>
          <a:p>
            <a:r>
              <a:rPr lang="en-US" altLang="zh-TW" sz="2400" dirty="0" smtClean="0"/>
              <a:t>CONCLUSION</a:t>
            </a:r>
            <a:endParaRPr lang="zh-TW" altLang="en-US" sz="24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1D0E-015A-4D5F-B9C1-7EA5BF91B4B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492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/>
              <a:t>EXPERIMENT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altLang="zh-TW" sz="2400" b="1" dirty="0" smtClean="0"/>
              <a:t>Evaluation </a:t>
            </a:r>
            <a:r>
              <a:rPr lang="en-US" altLang="zh-TW" sz="2400" b="1" dirty="0"/>
              <a:t>results of different intent </a:t>
            </a:r>
            <a:r>
              <a:rPr lang="en-US" altLang="zh-TW" sz="2400" b="1" dirty="0" smtClean="0"/>
              <a:t>models</a:t>
            </a: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214" y="2748994"/>
            <a:ext cx="6104762" cy="3990476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1D0E-015A-4D5F-B9C1-7EA5BF91B4BC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96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altLang="zh-TW" sz="2400" dirty="0" smtClean="0"/>
              <a:t>INTRODUCTION</a:t>
            </a:r>
          </a:p>
          <a:p>
            <a:r>
              <a:rPr lang="en-US" altLang="zh-TW" sz="2400" dirty="0" smtClean="0"/>
              <a:t>METHOD</a:t>
            </a:r>
          </a:p>
          <a:p>
            <a:pPr lvl="1"/>
            <a:r>
              <a:rPr lang="en-US" altLang="zh-TW" sz="2400" dirty="0"/>
              <a:t>USER INTENT </a:t>
            </a:r>
            <a:r>
              <a:rPr lang="en-US" altLang="zh-TW" sz="2400" dirty="0" smtClean="0"/>
              <a:t>MINING</a:t>
            </a:r>
          </a:p>
          <a:p>
            <a:pPr lvl="1"/>
            <a:r>
              <a:rPr lang="en-US" altLang="zh-TW" sz="2400" dirty="0"/>
              <a:t>MODELS</a:t>
            </a:r>
            <a:endParaRPr lang="en-US" altLang="zh-TW" sz="2200" dirty="0" smtClean="0"/>
          </a:p>
          <a:p>
            <a:r>
              <a:rPr lang="en-US" altLang="zh-TW" sz="2400" dirty="0" smtClean="0"/>
              <a:t>EXPERIMENT</a:t>
            </a:r>
          </a:p>
          <a:p>
            <a:r>
              <a:rPr lang="en-US" altLang="zh-TW" sz="2400" b="1" dirty="0" smtClean="0">
                <a:solidFill>
                  <a:schemeClr val="accent2"/>
                </a:solidFill>
              </a:rPr>
              <a:t>CONCLUSION</a:t>
            </a:r>
            <a:endParaRPr lang="zh-TW" altLang="en-US" sz="2400" b="1" dirty="0">
              <a:solidFill>
                <a:schemeClr val="accent2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1D0E-015A-4D5F-B9C1-7EA5BF91B4BC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548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altLang="zh-TW" sz="2400" dirty="0" smtClean="0"/>
              <a:t>Propose </a:t>
            </a:r>
            <a:r>
              <a:rPr lang="en-US" altLang="zh-TW" sz="2400" dirty="0"/>
              <a:t>an intent-based language model </a:t>
            </a:r>
            <a:r>
              <a:rPr lang="en-US" altLang="zh-TW" sz="2400" dirty="0" smtClean="0"/>
              <a:t>that takes </a:t>
            </a:r>
            <a:r>
              <a:rPr lang="en-US" altLang="zh-TW" sz="2400" dirty="0"/>
              <a:t>advantage of both the state-of-the-art </a:t>
            </a:r>
            <a:r>
              <a:rPr lang="en-US" altLang="zh-TW" sz="2400" dirty="0" smtClean="0"/>
              <a:t>question retrieval models </a:t>
            </a:r>
            <a:r>
              <a:rPr lang="en-US" altLang="zh-TW" sz="2400" dirty="0"/>
              <a:t>and the extra intent information mined </a:t>
            </a:r>
            <a:r>
              <a:rPr lang="en-US" altLang="zh-TW" sz="2400" dirty="0" smtClean="0"/>
              <a:t>from three </a:t>
            </a:r>
            <a:r>
              <a:rPr lang="en-US" altLang="zh-TW" sz="2400" dirty="0"/>
              <a:t>data sources</a:t>
            </a:r>
            <a:r>
              <a:rPr lang="en-US" altLang="zh-TW" sz="2400" dirty="0" smtClean="0"/>
              <a:t>.</a:t>
            </a:r>
          </a:p>
          <a:p>
            <a:r>
              <a:rPr lang="en-US" altLang="zh-TW" sz="2400" dirty="0" smtClean="0"/>
              <a:t>The evaluation </a:t>
            </a:r>
            <a:r>
              <a:rPr lang="en-US" altLang="zh-TW" sz="2400" dirty="0"/>
              <a:t>results show that with user intent prediction, </a:t>
            </a:r>
            <a:r>
              <a:rPr lang="en-US" altLang="zh-TW" sz="2400" dirty="0" smtClean="0"/>
              <a:t>our model </a:t>
            </a:r>
            <a:r>
              <a:rPr lang="en-US" altLang="zh-TW" sz="2400" dirty="0"/>
              <a:t>can significantly improve state-of-the-art </a:t>
            </a:r>
            <a:r>
              <a:rPr lang="en-US" altLang="zh-TW" sz="2400" dirty="0" smtClean="0"/>
              <a:t>relevance models </a:t>
            </a:r>
            <a:r>
              <a:rPr lang="en-US" altLang="zh-TW" sz="2400" dirty="0"/>
              <a:t>on question retrieval for short queries.</a:t>
            </a:r>
            <a:endParaRPr lang="zh-TW" altLang="en-US" sz="24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1D0E-015A-4D5F-B9C1-7EA5BF91B4BC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968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599" y="2041742"/>
            <a:ext cx="8171146" cy="4570725"/>
          </a:xfrm>
        </p:spPr>
        <p:txBody>
          <a:bodyPr anchor="t">
            <a:normAutofit fontScale="92500" lnSpcReduction="10000"/>
          </a:bodyPr>
          <a:lstStyle/>
          <a:p>
            <a:r>
              <a:rPr lang="en-US" altLang="zh-TW" sz="2600" dirty="0" smtClean="0"/>
              <a:t>Community question answering</a:t>
            </a:r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sz="2600" dirty="0" smtClean="0"/>
              <a:t>How </a:t>
            </a:r>
            <a:r>
              <a:rPr lang="en-US" altLang="zh-TW" sz="2600" dirty="0"/>
              <a:t>to leverage historical content to </a:t>
            </a:r>
            <a:r>
              <a:rPr lang="en-US" altLang="zh-TW" sz="2600" dirty="0" smtClean="0"/>
              <a:t>answer new queries?</a:t>
            </a:r>
            <a:endParaRPr lang="en-US" altLang="zh-TW" sz="2600" dirty="0"/>
          </a:p>
        </p:txBody>
      </p:sp>
      <p:grpSp>
        <p:nvGrpSpPr>
          <p:cNvPr id="10" name="群組 9"/>
          <p:cNvGrpSpPr/>
          <p:nvPr/>
        </p:nvGrpSpPr>
        <p:grpSpPr>
          <a:xfrm>
            <a:off x="801722" y="2613325"/>
            <a:ext cx="6697133" cy="3427558"/>
            <a:chOff x="609599" y="1449391"/>
            <a:chExt cx="6697133" cy="3427558"/>
          </a:xfrm>
        </p:grpSpPr>
        <p:grpSp>
          <p:nvGrpSpPr>
            <p:cNvPr id="8" name="群組 7"/>
            <p:cNvGrpSpPr/>
            <p:nvPr/>
          </p:nvGrpSpPr>
          <p:grpSpPr>
            <a:xfrm>
              <a:off x="609599" y="1449391"/>
              <a:ext cx="2987123" cy="3423245"/>
              <a:chOff x="609599" y="1449391"/>
              <a:chExt cx="2987123" cy="3423245"/>
            </a:xfrm>
          </p:grpSpPr>
          <p:pic>
            <p:nvPicPr>
              <p:cNvPr id="4" name="圖片 3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3796" b="-2805"/>
              <a:stretch/>
            </p:blipFill>
            <p:spPr>
              <a:xfrm>
                <a:off x="609599" y="1449391"/>
                <a:ext cx="2987123" cy="3008389"/>
              </a:xfrm>
              <a:prstGeom prst="rect">
                <a:avLst/>
              </a:prstGeom>
            </p:spPr>
          </p:pic>
          <p:sp>
            <p:nvSpPr>
              <p:cNvPr id="6" name="文字方塊 5"/>
              <p:cNvSpPr txBox="1"/>
              <p:nvPr/>
            </p:nvSpPr>
            <p:spPr>
              <a:xfrm>
                <a:off x="1191147" y="4503304"/>
                <a:ext cx="18240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YAHOO!ANSWER</a:t>
                </a:r>
                <a:endParaRPr lang="zh-TW" altLang="en-US" dirty="0"/>
              </a:p>
            </p:txBody>
          </p:sp>
        </p:grpSp>
        <p:grpSp>
          <p:nvGrpSpPr>
            <p:cNvPr id="9" name="群組 8"/>
            <p:cNvGrpSpPr/>
            <p:nvPr/>
          </p:nvGrpSpPr>
          <p:grpSpPr>
            <a:xfrm>
              <a:off x="4057001" y="1449391"/>
              <a:ext cx="3249731" cy="3427558"/>
              <a:chOff x="4057001" y="1449391"/>
              <a:chExt cx="3249731" cy="3427558"/>
            </a:xfrm>
          </p:grpSpPr>
          <p:pic>
            <p:nvPicPr>
              <p:cNvPr id="5" name="圖片 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703" t="1" r="19444" b="-1795"/>
              <a:stretch/>
            </p:blipFill>
            <p:spPr>
              <a:xfrm>
                <a:off x="4057001" y="1449391"/>
                <a:ext cx="3249731" cy="2944809"/>
              </a:xfrm>
              <a:prstGeom prst="rect">
                <a:avLst/>
              </a:prstGeom>
            </p:spPr>
          </p:pic>
          <p:sp>
            <p:nvSpPr>
              <p:cNvPr id="7" name="文字方塊 6"/>
              <p:cNvSpPr txBox="1"/>
              <p:nvPr/>
            </p:nvSpPr>
            <p:spPr>
              <a:xfrm>
                <a:off x="5280954" y="4507617"/>
                <a:ext cx="8018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err="1" smtClean="0"/>
                  <a:t>Quora</a:t>
                </a:r>
                <a:endParaRPr lang="zh-TW" altLang="en-US" dirty="0"/>
              </a:p>
            </p:txBody>
          </p:sp>
        </p:grpSp>
      </p:grpSp>
      <p:sp>
        <p:nvSpPr>
          <p:cNvPr id="12" name="投影片編號版面配置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1D0E-015A-4D5F-B9C1-7EA5BF91B4BC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855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altLang="zh-TW" sz="2400" dirty="0"/>
              <a:t>Existing methods usually focus on long and syntactically structured queries.</a:t>
            </a:r>
          </a:p>
          <a:p>
            <a:r>
              <a:rPr lang="en-US" altLang="zh-TW" sz="2400" dirty="0"/>
              <a:t>When searching CQA archives, users influenced by web search are used to issuing short queries</a:t>
            </a:r>
            <a:r>
              <a:rPr lang="en-US" altLang="zh-TW" sz="2400" dirty="0" smtClean="0"/>
              <a:t>.</a:t>
            </a:r>
          </a:p>
          <a:p>
            <a:r>
              <a:rPr lang="en-US" altLang="zh-TW" sz="2400" dirty="0"/>
              <a:t>On many CQA sites, the search results are not satisfactory when an input query is short.</a:t>
            </a:r>
            <a:endParaRPr lang="zh-TW" altLang="en-US" sz="24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1D0E-015A-4D5F-B9C1-7EA5BF91B4BC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53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81192" y="2228004"/>
            <a:ext cx="7989752" cy="3721860"/>
          </a:xfrm>
        </p:spPr>
        <p:txBody>
          <a:bodyPr anchor="t">
            <a:normAutofit/>
          </a:bodyPr>
          <a:lstStyle/>
          <a:p>
            <a:r>
              <a:rPr lang="en-US" altLang="zh-TW" sz="2400" dirty="0" smtClean="0"/>
              <a:t>Goal:</a:t>
            </a:r>
          </a:p>
          <a:p>
            <a:pPr marL="324000" lvl="1" indent="0">
              <a:buNone/>
            </a:pPr>
            <a:r>
              <a:rPr lang="en-US" altLang="zh-TW" sz="2400" dirty="0" smtClean="0"/>
              <a:t>Improve </a:t>
            </a:r>
            <a:r>
              <a:rPr lang="en-US" altLang="zh-TW" sz="2400" dirty="0"/>
              <a:t>search </a:t>
            </a:r>
            <a:r>
              <a:rPr lang="en-US" altLang="zh-TW" sz="2400" dirty="0" smtClean="0"/>
              <a:t>relevance for </a:t>
            </a:r>
            <a:r>
              <a:rPr lang="en-US" altLang="zh-TW" sz="2400" dirty="0"/>
              <a:t>short queries in CQA question search</a:t>
            </a:r>
            <a:r>
              <a:rPr lang="en-US" altLang="zh-TW" sz="2400" dirty="0" smtClean="0"/>
              <a:t>.</a:t>
            </a:r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en-US" altLang="zh-TW" sz="2400" b="1" dirty="0" smtClean="0">
                <a:solidFill>
                  <a:schemeClr val="accent2"/>
                </a:solidFill>
              </a:rPr>
              <a:t>How </a:t>
            </a:r>
            <a:r>
              <a:rPr lang="en-US" altLang="zh-TW" sz="2400" b="1" dirty="0">
                <a:solidFill>
                  <a:schemeClr val="accent2"/>
                </a:solidFill>
              </a:rPr>
              <a:t>to </a:t>
            </a:r>
            <a:r>
              <a:rPr lang="en-US" altLang="zh-TW" sz="2400" b="1" dirty="0" smtClean="0">
                <a:solidFill>
                  <a:schemeClr val="accent2"/>
                </a:solidFill>
              </a:rPr>
              <a:t>improving search relevance?</a:t>
            </a:r>
            <a:endParaRPr lang="en-US" altLang="zh-TW" sz="2400" b="1" dirty="0">
              <a:solidFill>
                <a:schemeClr val="accent2"/>
              </a:solidFill>
            </a:endParaRPr>
          </a:p>
          <a:p>
            <a:r>
              <a:rPr lang="en-US" altLang="zh-TW" sz="2400" dirty="0" smtClean="0"/>
              <a:t>Propose an intent-based language model by leveraging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search intent that is mined from question descriptions in CQA archives, web query logs, and web search results.</a:t>
            </a:r>
            <a:endParaRPr lang="zh-TW" altLang="en-US" sz="24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1D0E-015A-4D5F-B9C1-7EA5BF91B4BC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055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altLang="zh-TW" sz="2400" dirty="0" smtClean="0"/>
              <a:t>INTRODUCTION</a:t>
            </a:r>
          </a:p>
          <a:p>
            <a:r>
              <a:rPr lang="en-US" altLang="zh-TW" sz="2400" b="1" dirty="0">
                <a:solidFill>
                  <a:schemeClr val="accent2"/>
                </a:solidFill>
              </a:rPr>
              <a:t>METHOD</a:t>
            </a:r>
          </a:p>
          <a:p>
            <a:pPr lvl="1"/>
            <a:r>
              <a:rPr lang="en-US" altLang="zh-TW" sz="2400" dirty="0"/>
              <a:t>USER INTENT </a:t>
            </a:r>
            <a:r>
              <a:rPr lang="en-US" altLang="zh-TW" sz="2400" dirty="0" smtClean="0"/>
              <a:t>MINING</a:t>
            </a:r>
          </a:p>
          <a:p>
            <a:pPr lvl="1"/>
            <a:r>
              <a:rPr lang="en-US" altLang="zh-TW" sz="2400" dirty="0"/>
              <a:t>MODELS</a:t>
            </a:r>
            <a:endParaRPr lang="en-US" altLang="zh-TW" sz="2200" dirty="0" smtClean="0"/>
          </a:p>
          <a:p>
            <a:r>
              <a:rPr lang="en-US" altLang="zh-TW" sz="2400" dirty="0" smtClean="0"/>
              <a:t>EXPERIMENT</a:t>
            </a:r>
          </a:p>
          <a:p>
            <a:r>
              <a:rPr lang="en-US" altLang="zh-TW" sz="2400" dirty="0" smtClean="0"/>
              <a:t>CONCLUSION</a:t>
            </a:r>
            <a:endParaRPr lang="zh-TW" altLang="en-US" sz="24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1D0E-015A-4D5F-B9C1-7EA5BF91B4BC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144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 smtClean="0"/>
              <a:t>USER INTENT MINING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altLang="zh-TW" sz="2400" dirty="0"/>
              <a:t>Mining user intent from three different sources: </a:t>
            </a:r>
          </a:p>
          <a:p>
            <a:pPr marL="324000" lvl="1" indent="0">
              <a:buNone/>
            </a:pPr>
            <a:r>
              <a:rPr lang="en-US" altLang="zh-TW" sz="2000" dirty="0"/>
              <a:t>(1) question descriptions in CQA archives</a:t>
            </a:r>
          </a:p>
          <a:p>
            <a:pPr marL="324000" lvl="1" indent="0">
              <a:buNone/>
            </a:pPr>
            <a:r>
              <a:rPr lang="en-US" altLang="zh-TW" sz="2000" dirty="0" smtClean="0"/>
              <a:t>(2</a:t>
            </a:r>
            <a:r>
              <a:rPr lang="en-US" altLang="zh-TW" sz="2000" dirty="0"/>
              <a:t>) web search logs</a:t>
            </a:r>
          </a:p>
          <a:p>
            <a:pPr marL="324000" lvl="1" indent="0">
              <a:buNone/>
            </a:pPr>
            <a:r>
              <a:rPr lang="en-US" altLang="zh-TW" sz="2000" dirty="0"/>
              <a:t>(3) the top search results from a commercial search </a:t>
            </a:r>
            <a:r>
              <a:rPr lang="en-US" altLang="zh-TW" sz="2000" dirty="0" smtClean="0"/>
              <a:t>engine</a:t>
            </a:r>
            <a:endParaRPr lang="zh-TW" altLang="en-US" sz="20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1D0E-015A-4D5F-B9C1-7EA5BF91B4BC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61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 smtClean="0"/>
              <a:t>Intent Mining from CQA Archives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81192" y="1979113"/>
            <a:ext cx="7989752" cy="4559474"/>
          </a:xfrm>
        </p:spPr>
        <p:txBody>
          <a:bodyPr anchor="t">
            <a:normAutofit/>
          </a:bodyPr>
          <a:lstStyle/>
          <a:p>
            <a:r>
              <a:rPr lang="en-US" altLang="zh-TW" sz="2400" dirty="0"/>
              <a:t>R</a:t>
            </a:r>
            <a:r>
              <a:rPr lang="en-US" altLang="zh-TW" sz="2400" dirty="0" smtClean="0"/>
              <a:t>eveal </a:t>
            </a:r>
            <a:r>
              <a:rPr lang="en-US" altLang="zh-TW" sz="2400" dirty="0"/>
              <a:t>an asker’s specific needs for a </a:t>
            </a:r>
            <a:r>
              <a:rPr lang="en-US" altLang="zh-TW" sz="2400" dirty="0" smtClean="0"/>
              <a:t>question</a:t>
            </a:r>
          </a:p>
          <a:p>
            <a:endParaRPr lang="en-US" altLang="zh-TW" sz="2400" dirty="0"/>
          </a:p>
          <a:p>
            <a:r>
              <a:rPr lang="en-US" altLang="zh-TW" sz="2400" dirty="0" smtClean="0"/>
              <a:t>Example:</a:t>
            </a:r>
          </a:p>
          <a:p>
            <a:pPr lvl="1"/>
            <a:r>
              <a:rPr lang="en-US" altLang="zh-TW" sz="2000" dirty="0" smtClean="0"/>
              <a:t>Question: 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Why </a:t>
            </a:r>
            <a:r>
              <a:rPr lang="en-US" altLang="zh-TW" sz="2000" dirty="0"/>
              <a:t>do </a:t>
            </a:r>
            <a:r>
              <a:rPr lang="en-US" altLang="zh-TW" sz="2000" dirty="0" smtClean="0"/>
              <a:t>you love Baltimore?</a:t>
            </a:r>
          </a:p>
          <a:p>
            <a:pPr lvl="1"/>
            <a:r>
              <a:rPr lang="en-US" altLang="zh-TW" sz="2000" dirty="0" smtClean="0"/>
              <a:t>Description:</a:t>
            </a:r>
            <a:r>
              <a:rPr lang="zh-TW" altLang="en-US" sz="2000" dirty="0" smtClean="0"/>
              <a:t>  </a:t>
            </a:r>
            <a:r>
              <a:rPr lang="en-US" altLang="zh-TW" sz="2000" dirty="0" smtClean="0"/>
              <a:t>Maryland</a:t>
            </a:r>
            <a:r>
              <a:rPr lang="zh-TW" altLang="en-US" sz="2000" dirty="0" smtClean="0"/>
              <a:t>、</a:t>
            </a:r>
            <a:r>
              <a:rPr lang="en-US" altLang="zh-TW" sz="2000" dirty="0"/>
              <a:t>Charm </a:t>
            </a:r>
            <a:r>
              <a:rPr lang="en-US" altLang="zh-TW" sz="2000" dirty="0" smtClean="0"/>
              <a:t>City</a:t>
            </a:r>
          </a:p>
          <a:p>
            <a:endParaRPr lang="en-US" altLang="zh-TW" sz="2400" dirty="0" smtClean="0"/>
          </a:p>
          <a:p>
            <a:endParaRPr lang="en-US" altLang="zh-TW" dirty="0" smtClean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1D0E-015A-4D5F-B9C1-7EA5BF91B4BC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117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TW" dirty="0" smtClean="0"/>
              <a:t>Intent Mining from CQA Archives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81192" y="1979113"/>
            <a:ext cx="7989752" cy="4559474"/>
          </a:xfrm>
        </p:spPr>
        <p:txBody>
          <a:bodyPr anchor="t"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zh-TW" sz="2200" dirty="0" smtClean="0"/>
              <a:t>Extract </a:t>
            </a:r>
            <a:r>
              <a:rPr lang="en-US" altLang="zh-TW" sz="2200" dirty="0"/>
              <a:t>intent from the </a:t>
            </a:r>
            <a:r>
              <a:rPr lang="en-US" altLang="zh-TW" sz="2200" dirty="0" smtClean="0"/>
              <a:t>descriptions:</a:t>
            </a:r>
          </a:p>
          <a:p>
            <a:pPr lvl="1"/>
            <a:endParaRPr lang="en-US" altLang="zh-TW" sz="1800" dirty="0"/>
          </a:p>
          <a:p>
            <a:pPr lvl="1"/>
            <a:endParaRPr lang="en-US" altLang="zh-TW" sz="1800" dirty="0" smtClean="0"/>
          </a:p>
          <a:p>
            <a:pPr lvl="1"/>
            <a:endParaRPr lang="en-US" altLang="zh-TW" sz="1800" dirty="0"/>
          </a:p>
          <a:p>
            <a:pPr lvl="1"/>
            <a:endParaRPr lang="en-US" altLang="zh-TW" sz="1800" dirty="0" smtClean="0"/>
          </a:p>
          <a:p>
            <a:pPr marL="342900" indent="-342900">
              <a:buFont typeface="+mj-lt"/>
              <a:buAutoNum type="arabicPeriod" startAt="2"/>
            </a:pPr>
            <a:r>
              <a:rPr lang="en-US" altLang="zh-TW" sz="2200" dirty="0"/>
              <a:t>Predict user intent for short queries</a:t>
            </a:r>
          </a:p>
          <a:p>
            <a:pPr lvl="1"/>
            <a:r>
              <a:rPr lang="en-US" altLang="zh-TW" sz="1800" dirty="0"/>
              <a:t>given a short query q</a:t>
            </a:r>
            <a:endParaRPr lang="en-US" altLang="zh-TW" sz="1800" dirty="0" smtClean="0"/>
          </a:p>
          <a:p>
            <a:pPr lvl="1"/>
            <a:r>
              <a:rPr lang="en-US" altLang="zh-TW" sz="1800" dirty="0" smtClean="0"/>
              <a:t>relevance score</a:t>
            </a:r>
          </a:p>
          <a:p>
            <a:pPr lvl="1"/>
            <a:endParaRPr lang="en-US" altLang="zh-TW" sz="1800" dirty="0"/>
          </a:p>
          <a:p>
            <a:pPr lvl="1"/>
            <a:r>
              <a:rPr lang="en-US" altLang="zh-TW" sz="1800" dirty="0"/>
              <a:t>rank terms by </a:t>
            </a:r>
            <a:r>
              <a:rPr lang="en-US" altLang="zh-TW" sz="1800" i="1" dirty="0" err="1"/>
              <a:t>Pcqa</a:t>
            </a:r>
            <a:r>
              <a:rPr lang="en-US" altLang="zh-TW" sz="1800" dirty="0"/>
              <a:t>(</a:t>
            </a:r>
            <a:r>
              <a:rPr lang="en-US" altLang="zh-TW" sz="1800" i="1" dirty="0" err="1"/>
              <a:t>t|q</a:t>
            </a:r>
            <a:r>
              <a:rPr lang="en-US" altLang="zh-TW" sz="1800" dirty="0" smtClean="0"/>
              <a:t>)</a:t>
            </a:r>
            <a:endParaRPr lang="en-US" altLang="zh-TW" sz="1800" dirty="0"/>
          </a:p>
          <a:p>
            <a:pPr marL="342900" indent="-342900">
              <a:buFont typeface="+mj-lt"/>
              <a:buAutoNum type="arabicPeriod" startAt="2"/>
            </a:pPr>
            <a:r>
              <a:rPr lang="en-US" altLang="zh-TW" sz="2200" dirty="0"/>
              <a:t>Get the intent word set </a:t>
            </a:r>
            <a:r>
              <a:rPr lang="en-US" altLang="zh-TW" sz="2200" i="1" dirty="0"/>
              <a:t>W </a:t>
            </a:r>
            <a:r>
              <a:rPr lang="en-US" altLang="zh-TW" sz="2200" dirty="0"/>
              <a:t>= </a:t>
            </a:r>
            <a:r>
              <a:rPr lang="en-US" altLang="zh-TW" sz="2200" i="1" dirty="0"/>
              <a:t>{</a:t>
            </a:r>
            <a:r>
              <a:rPr lang="en-US" altLang="zh-TW" sz="2200" dirty="0"/>
              <a:t>(</a:t>
            </a:r>
            <a:r>
              <a:rPr lang="en-US" altLang="zh-TW" sz="2200" i="1" dirty="0"/>
              <a:t>t, ϕ</a:t>
            </a:r>
            <a:r>
              <a:rPr lang="en-US" altLang="zh-TW" sz="2200" dirty="0"/>
              <a:t>)</a:t>
            </a:r>
            <a:r>
              <a:rPr lang="en-US" altLang="zh-TW" sz="2200" i="1" dirty="0"/>
              <a:t>} </a:t>
            </a:r>
            <a:r>
              <a:rPr lang="en-US" altLang="zh-TW" sz="2200" dirty="0"/>
              <a:t>from CQA </a:t>
            </a:r>
            <a:r>
              <a:rPr lang="en-US" altLang="zh-TW" sz="2200" dirty="0" smtClean="0"/>
              <a:t>archives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1D0E-015A-4D5F-B9C1-7EA5BF91B4BC}" type="slidenum">
              <a:rPr lang="zh-TW" altLang="en-US" smtClean="0"/>
              <a:t>9</a:t>
            </a:fld>
            <a:endParaRPr lang="zh-TW" altLang="en-US"/>
          </a:p>
        </p:txBody>
      </p:sp>
      <p:grpSp>
        <p:nvGrpSpPr>
          <p:cNvPr id="16" name="群組 15"/>
          <p:cNvGrpSpPr/>
          <p:nvPr/>
        </p:nvGrpSpPr>
        <p:grpSpPr>
          <a:xfrm>
            <a:off x="1131410" y="2418009"/>
            <a:ext cx="6889314" cy="1454084"/>
            <a:chOff x="951977" y="4563736"/>
            <a:chExt cx="6588692" cy="1574962"/>
          </a:xfrm>
        </p:grpSpPr>
        <p:sp>
          <p:nvSpPr>
            <p:cNvPr id="9" name="流程圖: 文件 8"/>
            <p:cNvSpPr/>
            <p:nvPr/>
          </p:nvSpPr>
          <p:spPr>
            <a:xfrm>
              <a:off x="951978" y="4757704"/>
              <a:ext cx="1993841" cy="576197"/>
            </a:xfrm>
            <a:prstGeom prst="flowChart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Source-Question</a:t>
              </a:r>
            </a:p>
            <a:p>
              <a:pPr algn="ctr"/>
              <a:r>
                <a:rPr lang="en-US" altLang="zh-TW" dirty="0"/>
                <a:t>a</a:t>
              </a:r>
              <a:r>
                <a:rPr lang="en-US" altLang="zh-TW" dirty="0" smtClean="0"/>
                <a:t> b c d</a:t>
              </a:r>
              <a:endParaRPr lang="zh-TW" altLang="en-US" dirty="0"/>
            </a:p>
          </p:txBody>
        </p:sp>
        <p:sp>
          <p:nvSpPr>
            <p:cNvPr id="10" name="流程圖: 文件 9"/>
            <p:cNvSpPr/>
            <p:nvPr/>
          </p:nvSpPr>
          <p:spPr>
            <a:xfrm>
              <a:off x="951977" y="5562501"/>
              <a:ext cx="2056574" cy="576197"/>
            </a:xfrm>
            <a:prstGeom prst="flowChart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Target-Description</a:t>
              </a:r>
            </a:p>
            <a:p>
              <a:pPr algn="ctr"/>
              <a:r>
                <a:rPr lang="en-US" altLang="zh-TW" dirty="0"/>
                <a:t>e</a:t>
              </a:r>
              <a:r>
                <a:rPr lang="en-US" altLang="zh-TW" dirty="0" smtClean="0"/>
                <a:t> f</a:t>
              </a:r>
              <a:endParaRPr lang="zh-TW" altLang="en-US" dirty="0"/>
            </a:p>
          </p:txBody>
        </p:sp>
        <p:cxnSp>
          <p:nvCxnSpPr>
            <p:cNvPr id="12" name="直線單箭頭接點 11"/>
            <p:cNvCxnSpPr/>
            <p:nvPr/>
          </p:nvCxnSpPr>
          <p:spPr>
            <a:xfrm>
              <a:off x="2492680" y="4933068"/>
              <a:ext cx="125260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單箭頭接點 12"/>
            <p:cNvCxnSpPr/>
            <p:nvPr/>
          </p:nvCxnSpPr>
          <p:spPr>
            <a:xfrm>
              <a:off x="2492680" y="5736822"/>
              <a:ext cx="125260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圓柱 13"/>
            <p:cNvSpPr/>
            <p:nvPr/>
          </p:nvSpPr>
          <p:spPr>
            <a:xfrm>
              <a:off x="3745283" y="4575141"/>
              <a:ext cx="3795386" cy="1563557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P(e | a) </a:t>
              </a:r>
              <a:r>
                <a:rPr lang="en-US" altLang="zh-TW" dirty="0"/>
                <a:t>P(e | </a:t>
              </a:r>
              <a:r>
                <a:rPr lang="en-US" altLang="zh-TW" dirty="0" smtClean="0"/>
                <a:t>b) </a:t>
              </a:r>
              <a:r>
                <a:rPr lang="en-US" altLang="zh-TW" dirty="0"/>
                <a:t>P(e | </a:t>
              </a:r>
              <a:r>
                <a:rPr lang="en-US" altLang="zh-TW" dirty="0" smtClean="0"/>
                <a:t>c) </a:t>
              </a:r>
              <a:r>
                <a:rPr lang="en-US" altLang="zh-TW" dirty="0"/>
                <a:t>P(e | </a:t>
              </a:r>
              <a:r>
                <a:rPr lang="en-US" altLang="zh-TW" dirty="0" smtClean="0"/>
                <a:t>d)</a:t>
              </a:r>
            </a:p>
            <a:p>
              <a:pPr algn="ctr"/>
              <a:r>
                <a:rPr lang="en-US" altLang="zh-TW" dirty="0"/>
                <a:t>P(f | a) P(f | b) P(f | c) P(f | d</a:t>
              </a:r>
              <a:r>
                <a:rPr lang="en-US" altLang="zh-TW" dirty="0" smtClean="0"/>
                <a:t>)</a:t>
              </a:r>
              <a:endParaRPr lang="zh-TW" altLang="en-US" dirty="0"/>
            </a:p>
          </p:txBody>
        </p:sp>
        <p:sp>
          <p:nvSpPr>
            <p:cNvPr id="15" name="文字方塊 14"/>
            <p:cNvSpPr txBox="1"/>
            <p:nvPr/>
          </p:nvSpPr>
          <p:spPr>
            <a:xfrm>
              <a:off x="4108538" y="4563736"/>
              <a:ext cx="3158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chemeClr val="bg1"/>
                  </a:solidFill>
                </a:rPr>
                <a:t>Term to term translation model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</p:grpSp>
      <p:pic>
        <p:nvPicPr>
          <p:cNvPr id="17" name="圖片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5"/>
          <a:stretch/>
        </p:blipFill>
        <p:spPr>
          <a:xfrm>
            <a:off x="2921912" y="4698551"/>
            <a:ext cx="5916244" cy="64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85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紅利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紅利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紅利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TC103457464[[fn=紅利]]</Template>
  <TotalTime>778</TotalTime>
  <Words>778</Words>
  <Application>Microsoft Office PowerPoint</Application>
  <PresentationFormat>如螢幕大小 (4:3)</PresentationFormat>
  <Paragraphs>212</Paragraphs>
  <Slides>22</Slides>
  <Notes>22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3" baseType="lpstr">
      <vt:lpstr>紅利</vt:lpstr>
      <vt:lpstr>Improving Search Relevance for Short Queries in Community Question Answering</vt:lpstr>
      <vt:lpstr>OUTLINE</vt:lpstr>
      <vt:lpstr>INTRODUCTION</vt:lpstr>
      <vt:lpstr>INTRODUCTION</vt:lpstr>
      <vt:lpstr>INTRODUCTION</vt:lpstr>
      <vt:lpstr>OUTLINE</vt:lpstr>
      <vt:lpstr>USER INTENT MINING</vt:lpstr>
      <vt:lpstr>Intent Mining from CQA Archives</vt:lpstr>
      <vt:lpstr>Intent Mining from CQA Archives</vt:lpstr>
      <vt:lpstr>Intent Mining from Query Log</vt:lpstr>
      <vt:lpstr>Intent Mining from Query Log</vt:lpstr>
      <vt:lpstr>Intent Mining from Web Search Results</vt:lpstr>
      <vt:lpstr>Intent Mining from Web Search Results</vt:lpstr>
      <vt:lpstr>MODELS</vt:lpstr>
      <vt:lpstr>MODELS</vt:lpstr>
      <vt:lpstr>OUTLINE</vt:lpstr>
      <vt:lpstr>EXPERIMENT</vt:lpstr>
      <vt:lpstr>EXPERIMENT</vt:lpstr>
      <vt:lpstr>EXPERIMENT</vt:lpstr>
      <vt:lpstr>EXPERIMENT</vt:lpstr>
      <vt:lpstr>OUTLINE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Search Relevance for Short Queries in Community Question Answering</dc:title>
  <dc:creator>Alice</dc:creator>
  <cp:lastModifiedBy>Alice</cp:lastModifiedBy>
  <cp:revision>62</cp:revision>
  <dcterms:created xsi:type="dcterms:W3CDTF">2014-09-06T17:25:22Z</dcterms:created>
  <dcterms:modified xsi:type="dcterms:W3CDTF">2014-10-14T08:14:50Z</dcterms:modified>
</cp:coreProperties>
</file>